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media1.wav" ContentType="audio/wav"/>
  <Override PartName="/ppt/media/media2.wav" ContentType="audio/wav"/>
  <Override PartName="/ppt/media/media3.wav" ContentType="audio/wav"/>
  <Override PartName="/ppt/media/media4.wav" ContentType="audio/wav"/>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10"/>
    <p:sldId id="259" r:id="rId11"/>
  </p:sldIdLst>
  <p:sldSz cx="9144000" cy="51435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notesMaster" Target="notesMasters/notesMaster1.xml"/><Relationship Id="rId10" Type="http://schemas.openxmlformats.org/officeDocument/2006/relationships/slide" Target="slides/slide3.xml"/><Relationship Id="rId11" Type="http://schemas.openxmlformats.org/officeDocument/2006/relationships/slide" Target="slides/slide4.xml"/></Relationships>
</file>

<file path=ppt/media/image1.png>
</file>

<file path=ppt/media/image2.png>
</file>

<file path=ppt/media/image3.png>
</file>

<file path=ppt/media/image4.jpg>
</file>

<file path=ppt/media/image5.jpg>
</file>

<file path=ppt/media/media1.wav>
</file>

<file path=ppt/media/media2.wav>
</file>

<file path=ppt/media/media3.wav>
</file>

<file path=ppt/media/media4.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89C1C7-3DCD-1040-A9CF-14679D8B5DDD}" type="datetimeFigureOut">
              <a:rPr lang="en-US" smtClean="0"/>
              <a:t>10/17/16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5E49A5-4136-284D-997B-48E1D791AD67}" type="slidenum">
              <a:rPr lang="en-US" smtClean="0"/>
              <a:t>‹#›</a:t>
            </a:fld>
            <a:endParaRPr lang="en-US"/>
          </a:p>
        </p:txBody>
      </p:sp>
    </p:spTree>
    <p:extLst>
      <p:ext uri="{BB962C8B-B14F-4D97-AF65-F5344CB8AC3E}">
        <p14:creationId xmlns:p14="http://schemas.microsoft.com/office/powerpoint/2010/main" val="26232521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pPr>
              <a:defRPr>
                <a:latin typeface="Arial"/>
              </a:defRPr>
            </a:pPr>
            <a:r>
              <a:t>"Trong bài học hôm nay, chúng ta sẽ cùng nhau đi qua bốn phần chính. Đầu tiên là nhìn lại hành trình lịch sử của mạng máy tính. Tiếp theo, chúng ta sẽ định nghĩa các khái niệm cốt lõi. Sau đó, chúng ta sẽ 'mổ xẻ' xem một mạng máy tính được cấu thành từ những gì. Và cuối cùng là học cách phân loại chúng."</a:t>
            </a:r>
          </a:p>
        </p:txBody>
      </p:sp>
      <p:sp>
        <p:nvSpPr>
          <p:cNvPr id="4" name="Slide Number Placeholder 3"/>
          <p:cNvSpPr>
            <a:spLocks noGrp="1"/>
          </p:cNvSpPr>
          <p:nvPr>
            <p:ph type="sldNum" idx="5" sz="quarter"/>
          </p:nvPr>
        </p:nvSpPr>
        <p:spPr/>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pPr>
              <a:defRPr>
                <a:latin typeface="Arial"/>
              </a:defRPr>
            </a:pPr>
            <a:r>
              <a:t>"Trước khi bắt đầu, chúng ta hãy cùng xem sau buổi học này, các em sẽ đạt được những gì nhé. Về kiến thức, các em sẽ trình bày được những nội dung nền tảng nhất. Về năng lực, các em có thể phân tích và áp dụng kiến thức vào thực tế. Và quan trọng hơn cả, tôi hy vọng các em sẽ nhận thức được tầm quan trọng của mạng máy tính trong thế giới số của chúng ta."</a:t>
            </a:r>
          </a:p>
        </p:txBody>
      </p:sp>
      <p:sp>
        <p:nvSpPr>
          <p:cNvPr id="4" name="Slide Number Placeholder 3"/>
          <p:cNvSpPr>
            <a:spLocks noGrp="1"/>
          </p:cNvSpPr>
          <p:nvPr>
            <p:ph type="sldNum" idx="5" sz="quarter"/>
          </p:nvPr>
        </p:nvSpPr>
        <p:spPr/>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pPr>
              <a:defRPr>
                <a:latin typeface="Arial"/>
              </a:defRPr>
            </a:pPr>
            <a:r>
              <a:t>"Nào, hãy cùng bắt đầu bằng một tình huống giả định. Hãy tưởng tượng một buổi sáng bạn thức dậy và nhận ra không có kết nối Internet. Mọi thứ dường như dừng lại. Tại sao một hệ thống 'vô hình' như Internet lại có sức mạnh chi phối cuộc sống của chúng ta đến vậy? Nó được tạo nên từ những gì và vận hành theo nguyên tắc nào? Bài học hôm nay sẽ giúp chúng ta giải mã bí ẩn đó."</a:t>
            </a:r>
          </a:p>
        </p:txBody>
      </p:sp>
      <p:sp>
        <p:nvSpPr>
          <p:cNvPr id="4" name="Slide Number Placeholder 3"/>
          <p:cNvSpPr>
            <a:spLocks noGrp="1"/>
          </p:cNvSpPr>
          <p:nvPr>
            <p:ph type="sldNum" idx="5" sz="quarter"/>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microsoft.com/office/2007/relationships/media" Target="../media/media1.wav"/><Relationship Id="rId4" Type="http://schemas.openxmlformats.org/officeDocument/2006/relationships/video" Target="../media/media1.wav"/><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notesSlide" Target="../notesSlides/notesSlide1.xml"/><Relationship Id="rId4" Type="http://schemas.microsoft.com/office/2007/relationships/media" Target="../media/media2.wav"/><Relationship Id="rId5" Type="http://schemas.openxmlformats.org/officeDocument/2006/relationships/video" Target="../media/media2.wav"/><Relationship Id="rId6"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4.jpg"/><Relationship Id="rId4" Type="http://schemas.openxmlformats.org/officeDocument/2006/relationships/notesSlide" Target="../notesSlides/notesSlide2.xml"/><Relationship Id="rId5" Type="http://schemas.microsoft.com/office/2007/relationships/media" Target="../media/media3.wav"/><Relationship Id="rId6" Type="http://schemas.openxmlformats.org/officeDocument/2006/relationships/video" Target="../media/media3.wav"/><Relationship Id="rId7"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5.jpg"/><Relationship Id="rId4" Type="http://schemas.openxmlformats.org/officeDocument/2006/relationships/notesSlide" Target="../notesSlides/notesSlide3.xml"/><Relationship Id="rId5" Type="http://schemas.microsoft.com/office/2007/relationships/media" Target="../media/media4.wav"/><Relationship Id="rId6" Type="http://schemas.openxmlformats.org/officeDocument/2006/relationships/video" Target="../media/media4.wav"/><Relationship Id="rId7" Type="http://schemas.openxmlformats.org/officeDocument/2006/relationships/image" Target="../media/image2.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1.png"/>
          <p:cNvPicPr>
            <a:picLocks noChangeAspect="1"/>
          </p:cNvPicPr>
          <p:nvPr/>
        </p:nvPicPr>
        <p:blipFill>
          <a:blip r:embed="rId2"/>
          <a:stretch>
            <a:fillRect/>
          </a:stretch>
        </p:blipFill>
        <p:spPr>
          <a:xfrm>
            <a:off x="0" y="0"/>
            <a:ext cx="9144000" cy="5143500"/>
          </a:xfrm>
          <a:prstGeom prst="rect">
            <a:avLst/>
          </a:prstGeom>
        </p:spPr>
      </p:pic>
      <p:sp>
        <p:nvSpPr>
          <p:cNvPr id="3" name="TextBox 2"/>
          <p:cNvSpPr txBox="1"/>
          <p:nvPr/>
        </p:nvSpPr>
        <p:spPr>
          <a:xfrm>
            <a:off x="914400" y="1828800"/>
            <a:ext cx="7315200" cy="1371600"/>
          </a:xfrm>
          <a:prstGeom prst="rect">
            <a:avLst/>
          </a:prstGeom>
          <a:noFill/>
        </p:spPr>
        <p:txBody>
          <a:bodyPr wrap="none">
            <a:spAutoFit/>
          </a:bodyPr>
          <a:lstStyle/>
          <a:p>
            <a:pPr algn="ctr">
              <a:defRPr sz="4400" b="1">
                <a:solidFill>
                  <a:srgbClr val="FFFFFF"/>
                </a:solidFill>
                <a:latin typeface="Arial"/>
              </a:defRPr>
            </a:pPr>
            <a:r>
              <a:t>Tổng quan Mạng máy tính</a:t>
            </a:r>
          </a:p>
        </p:txBody>
      </p:sp>
      <p:sp>
        <p:nvSpPr>
          <p:cNvPr id="4" name="TextBox 3"/>
          <p:cNvSpPr txBox="1"/>
          <p:nvPr/>
        </p:nvSpPr>
        <p:spPr>
          <a:xfrm>
            <a:off x="914400" y="3200400"/>
            <a:ext cx="7315200" cy="914400"/>
          </a:xfrm>
          <a:prstGeom prst="rect">
            <a:avLst/>
          </a:prstGeom>
          <a:noFill/>
        </p:spPr>
        <p:txBody>
          <a:bodyPr wrap="none">
            <a:spAutoFit/>
          </a:bodyPr>
          <a:lstStyle/>
          <a:p>
            <a:pPr algn="ctr">
              <a:defRPr sz="2200">
                <a:solidFill>
                  <a:srgbClr val="FFFFFF"/>
                </a:solidFill>
                <a:latin typeface="Arial"/>
              </a:defRPr>
            </a:pPr>
            <a:r>
              <a:t>Môn học: Mạng máy tính và Truyền thông | Giảng viên: [Tên giảng viên]</a:t>
            </a:r>
          </a:p>
        </p:txBody>
      </p:sp>
      <p:pic>
        <p:nvPicPr>
          <p:cNvPr id="5" name="slide_1.wav">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5"/>
          <a:stretch>
            <a:fillRect/>
          </a:stretch>
        </p:blipFill>
        <p:spPr>
          <a:xfrm>
            <a:off x="9144000" y="0"/>
            <a:ext cx="457200" cy="457200"/>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5"/>
                </p:tgtEl>
              </p:cMediaNode>
            </p:video>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2.png"/>
          <p:cNvPicPr>
            <a:picLocks noChangeAspect="1"/>
          </p:cNvPicPr>
          <p:nvPr/>
        </p:nvPicPr>
        <p:blipFill>
          <a:blip r:embed="rId2"/>
          <a:stretch>
            <a:fillRect/>
          </a:stretch>
        </p:blipFill>
        <p:spPr>
          <a:xfrm>
            <a:off x="0" y="0"/>
            <a:ext cx="9144000" cy="5143500"/>
          </a:xfrm>
          <a:prstGeom prst="rect">
            <a:avLst/>
          </a:prstGeom>
        </p:spPr>
      </p:pic>
      <p:sp>
        <p:nvSpPr>
          <p:cNvPr id="3" name="TextBox 2"/>
          <p:cNvSpPr txBox="1"/>
          <p:nvPr/>
        </p:nvSpPr>
        <p:spPr>
          <a:xfrm>
            <a:off x="457200" y="182880"/>
            <a:ext cx="8229600" cy="731520"/>
          </a:xfrm>
          <a:prstGeom prst="rect">
            <a:avLst/>
          </a:prstGeom>
          <a:noFill/>
        </p:spPr>
        <p:txBody>
          <a:bodyPr wrap="none">
            <a:spAutoFit/>
          </a:bodyPr>
          <a:lstStyle/>
          <a:p>
            <a:pPr algn="ctr">
              <a:defRPr sz="2800">
                <a:solidFill>
                  <a:srgbClr val="FFFFFF"/>
                </a:solidFill>
                <a:latin typeface="Arial"/>
              </a:defRPr>
            </a:pPr>
            <a:r>
              <a:t>Nội dung bài học</a:t>
            </a:r>
          </a:p>
        </p:txBody>
      </p:sp>
      <p:sp>
        <p:nvSpPr>
          <p:cNvPr id="4" name="TextBox 3"/>
          <p:cNvSpPr txBox="1"/>
          <p:nvPr/>
        </p:nvSpPr>
        <p:spPr>
          <a:xfrm>
            <a:off x="457200" y="1097280"/>
            <a:ext cx="4114800" cy="3657600"/>
          </a:xfrm>
          <a:prstGeom prst="rect">
            <a:avLst/>
          </a:prstGeom>
          <a:noFill/>
        </p:spPr>
        <p:txBody>
          <a:bodyPr wrap="square">
            <a:spAutoFit/>
          </a:bodyPr>
          <a:lstStyle/>
          <a:p/>
          <a:p>
            <a:pPr>
              <a:spcAft>
                <a:spcPts val="1600"/>
              </a:spcAft>
              <a:defRPr sz="2400">
                <a:solidFill>
                  <a:srgbClr val="3A664D"/>
                </a:solidFill>
                <a:latin typeface="Arial"/>
              </a:defRPr>
            </a:pPr>
            <a:r>
              <a:t>🕰️ Lịch sử</a:t>
            </a:r>
          </a:p>
          <a:p>
            <a:pPr>
              <a:spcAft>
                <a:spcPts val="1600"/>
              </a:spcAft>
              <a:defRPr sz="2400">
                <a:solidFill>
                  <a:srgbClr val="3A664D"/>
                </a:solidFill>
                <a:latin typeface="Arial"/>
              </a:defRPr>
            </a:pPr>
            <a:r>
              <a:t>📖 Khái niệm</a:t>
            </a:r>
          </a:p>
        </p:txBody>
      </p:sp>
      <p:sp>
        <p:nvSpPr>
          <p:cNvPr id="5" name="TextBox 4"/>
          <p:cNvSpPr txBox="1"/>
          <p:nvPr/>
        </p:nvSpPr>
        <p:spPr>
          <a:xfrm>
            <a:off x="4572000" y="1097280"/>
            <a:ext cx="4114800" cy="3657600"/>
          </a:xfrm>
          <a:prstGeom prst="rect">
            <a:avLst/>
          </a:prstGeom>
          <a:noFill/>
        </p:spPr>
        <p:txBody>
          <a:bodyPr wrap="square">
            <a:spAutoFit/>
          </a:bodyPr>
          <a:lstStyle/>
          <a:p/>
          <a:p>
            <a:pPr>
              <a:spcAft>
                <a:spcPts val="1600"/>
              </a:spcAft>
              <a:defRPr sz="2400">
                <a:solidFill>
                  <a:srgbClr val="3A664D"/>
                </a:solidFill>
                <a:latin typeface="Arial"/>
              </a:defRPr>
            </a:pPr>
            <a:r>
              <a:t>⚙️ Thành phần</a:t>
            </a:r>
          </a:p>
          <a:p>
            <a:pPr>
              <a:spcAft>
                <a:spcPts val="1600"/>
              </a:spcAft>
              <a:defRPr sz="2400">
                <a:solidFill>
                  <a:srgbClr val="3A664D"/>
                </a:solidFill>
                <a:latin typeface="Arial"/>
              </a:defRPr>
            </a:pPr>
            <a:r>
              <a:t>🗂️ Phân loại</a:t>
            </a:r>
          </a:p>
        </p:txBody>
      </p:sp>
      <p:pic>
        <p:nvPicPr>
          <p:cNvPr id="6" name="slide_2.wav">
            <a:hlinkClick r:id="" action="ppaction://media"/>
          </p:cNvPr>
          <p:cNvPicPr>
            <a:picLocks noChangeAspect="1"/>
          </p:cNvPicPr>
          <p:nvPr>
            <a:videoFile r:link="rId5"/>
            <p:extLst>
              <p:ext uri="{DAA4B4D4-6D71-4841-9C94-3DE7FCFB9230}">
                <p14:media xmlns:p14="http://schemas.microsoft.com/office/powerpoint/2010/main" r:embed="rId4"/>
              </p:ext>
            </p:extLst>
          </p:nvPr>
        </p:nvPicPr>
        <p:blipFill>
          <a:blip r:embed="rId6"/>
          <a:stretch>
            <a:fillRect/>
          </a:stretch>
        </p:blipFill>
        <p:spPr>
          <a:xfrm>
            <a:off x="9144000" y="0"/>
            <a:ext cx="457200" cy="457200"/>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2.png"/>
          <p:cNvPicPr>
            <a:picLocks noChangeAspect="1"/>
          </p:cNvPicPr>
          <p:nvPr/>
        </p:nvPicPr>
        <p:blipFill>
          <a:blip r:embed="rId2"/>
          <a:stretch>
            <a:fillRect/>
          </a:stretch>
        </p:blipFill>
        <p:spPr>
          <a:xfrm>
            <a:off x="0" y="0"/>
            <a:ext cx="9144000" cy="5143500"/>
          </a:xfrm>
          <a:prstGeom prst="rect">
            <a:avLst/>
          </a:prstGeom>
        </p:spPr>
      </p:pic>
      <p:sp>
        <p:nvSpPr>
          <p:cNvPr id="3" name="TextBox 2"/>
          <p:cNvSpPr txBox="1"/>
          <p:nvPr/>
        </p:nvSpPr>
        <p:spPr>
          <a:xfrm>
            <a:off x="457200" y="182880"/>
            <a:ext cx="8229600" cy="731520"/>
          </a:xfrm>
          <a:prstGeom prst="rect">
            <a:avLst/>
          </a:prstGeom>
          <a:noFill/>
        </p:spPr>
        <p:txBody>
          <a:bodyPr wrap="none">
            <a:spAutoFit/>
          </a:bodyPr>
          <a:lstStyle/>
          <a:p>
            <a:pPr algn="ctr">
              <a:defRPr sz="2800">
                <a:solidFill>
                  <a:srgbClr val="FFFFFF"/>
                </a:solidFill>
                <a:latin typeface="Arial"/>
              </a:defRPr>
            </a:pPr>
            <a:r>
              <a:t>Mục tiêu Học tập</a:t>
            </a:r>
          </a:p>
        </p:txBody>
      </p:sp>
      <p:sp>
        <p:nvSpPr>
          <p:cNvPr id="4" name="TextBox 3"/>
          <p:cNvSpPr txBox="1"/>
          <p:nvPr/>
        </p:nvSpPr>
        <p:spPr>
          <a:xfrm>
            <a:off x="457200" y="1097280"/>
            <a:ext cx="4114800" cy="3657600"/>
          </a:xfrm>
          <a:prstGeom prst="rect">
            <a:avLst/>
          </a:prstGeom>
          <a:noFill/>
        </p:spPr>
        <p:txBody>
          <a:bodyPr wrap="square">
            <a:spAutoFit/>
          </a:bodyPr>
          <a:lstStyle/>
          <a:p/>
          <a:p>
            <a:pPr>
              <a:spcAft>
                <a:spcPts val="200"/>
              </a:spcAft>
              <a:defRPr b="1" sz="2200">
                <a:solidFill>
                  <a:srgbClr val="3A664D"/>
                </a:solidFill>
                <a:latin typeface="Arial"/>
              </a:defRPr>
            </a:pPr>
            <a:r>
              <a:t>📖 Kiến thức nền tảng</a:t>
            </a:r>
          </a:p>
          <a:p>
            <a:pPr lvl="1">
              <a:spcBef>
                <a:spcPts val="0"/>
              </a:spcBef>
              <a:spcAft>
                <a:spcPts val="800"/>
              </a:spcAft>
              <a:defRPr sz="1800">
                <a:latin typeface="Arial"/>
              </a:defRPr>
            </a:pPr>
            <a:r>
              <a:t>Lịch sử, khái niệm, thành phần và phân loại mạng</a:t>
            </a:r>
          </a:p>
          <a:p>
            <a:pPr>
              <a:spcAft>
                <a:spcPts val="200"/>
              </a:spcAft>
              <a:defRPr b="1" sz="2200">
                <a:solidFill>
                  <a:srgbClr val="3A664D"/>
                </a:solidFill>
                <a:latin typeface="Arial"/>
              </a:defRPr>
            </a:pPr>
            <a:r>
              <a:t>📊 Phân tích</a:t>
            </a:r>
          </a:p>
          <a:p>
            <a:pPr lvl="1">
              <a:spcBef>
                <a:spcPts val="0"/>
              </a:spcBef>
              <a:spcAft>
                <a:spcPts val="800"/>
              </a:spcAft>
              <a:defRPr sz="1800">
                <a:latin typeface="Arial"/>
              </a:defRPr>
            </a:pPr>
            <a:r>
              <a:t>Vai trò thành phần trong hệ thống mạng</a:t>
            </a:r>
          </a:p>
          <a:p>
            <a:pPr>
              <a:spcAft>
                <a:spcPts val="200"/>
              </a:spcAft>
              <a:defRPr b="1" sz="2200">
                <a:solidFill>
                  <a:srgbClr val="3A664D"/>
                </a:solidFill>
                <a:latin typeface="Arial"/>
              </a:defRPr>
            </a:pPr>
            <a:r>
              <a:t>💡 Ứng dụng</a:t>
            </a:r>
          </a:p>
          <a:p>
            <a:pPr lvl="1">
              <a:spcBef>
                <a:spcPts val="0"/>
              </a:spcBef>
              <a:spcAft>
                <a:spcPts val="800"/>
              </a:spcAft>
              <a:defRPr sz="1800">
                <a:latin typeface="Arial"/>
              </a:defRPr>
            </a:pPr>
            <a:r>
              <a:t>Nhận diện các loại mạng thực tế</a:t>
            </a:r>
          </a:p>
        </p:txBody>
      </p:sp>
      <p:pic>
        <p:nvPicPr>
          <p:cNvPr id="5" name="Picture 4" descr="slide_3.png"/>
          <p:cNvPicPr>
            <a:picLocks noChangeAspect="1"/>
          </p:cNvPicPr>
          <p:nvPr/>
        </p:nvPicPr>
        <p:blipFill>
          <a:blip r:embed="rId3"/>
          <a:stretch>
            <a:fillRect/>
          </a:stretch>
        </p:blipFill>
        <p:spPr>
          <a:xfrm>
            <a:off x="5029200" y="1371600"/>
            <a:ext cx="3918857" cy="2743200"/>
          </a:xfrm>
          <a:prstGeom prst="rect">
            <a:avLst/>
          </a:prstGeom>
        </p:spPr>
      </p:pic>
      <p:pic>
        <p:nvPicPr>
          <p:cNvPr id="6" name="slide_3.wav">
            <a:hlinkClick r:id="" action="ppaction://media"/>
          </p:cNvPr>
          <p:cNvPicPr>
            <a:picLocks noChangeAspect="1"/>
          </p:cNvPicPr>
          <p:nvPr>
            <a:videoFile r:link="rId6"/>
            <p:extLst>
              <p:ext uri="{DAA4B4D4-6D71-4841-9C94-3DE7FCFB9230}">
                <p14:media xmlns:p14="http://schemas.microsoft.com/office/powerpoint/2010/main" r:embed="rId5"/>
              </p:ext>
            </p:extLst>
          </p:nvPr>
        </p:nvPicPr>
        <p:blipFill>
          <a:blip r:embed="rId7"/>
          <a:stretch>
            <a:fillRect/>
          </a:stretch>
        </p:blipFill>
        <p:spPr>
          <a:xfrm>
            <a:off x="9144000" y="0"/>
            <a:ext cx="457200" cy="457200"/>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2.png"/>
          <p:cNvPicPr>
            <a:picLocks noChangeAspect="1"/>
          </p:cNvPicPr>
          <p:nvPr/>
        </p:nvPicPr>
        <p:blipFill>
          <a:blip r:embed="rId2"/>
          <a:stretch>
            <a:fillRect/>
          </a:stretch>
        </p:blipFill>
        <p:spPr>
          <a:xfrm>
            <a:off x="0" y="0"/>
            <a:ext cx="9144000" cy="5143500"/>
          </a:xfrm>
          <a:prstGeom prst="rect">
            <a:avLst/>
          </a:prstGeom>
        </p:spPr>
      </p:pic>
      <p:sp>
        <p:nvSpPr>
          <p:cNvPr id="3" name="TextBox 2"/>
          <p:cNvSpPr txBox="1"/>
          <p:nvPr/>
        </p:nvSpPr>
        <p:spPr>
          <a:xfrm>
            <a:off x="457200" y="182880"/>
            <a:ext cx="8229600" cy="731520"/>
          </a:xfrm>
          <a:prstGeom prst="rect">
            <a:avLst/>
          </a:prstGeom>
          <a:noFill/>
        </p:spPr>
        <p:txBody>
          <a:bodyPr wrap="none">
            <a:spAutoFit/>
          </a:bodyPr>
          <a:lstStyle/>
          <a:p>
            <a:pPr algn="ctr">
              <a:defRPr sz="2800">
                <a:solidFill>
                  <a:srgbClr val="FFFFFF"/>
                </a:solidFill>
                <a:latin typeface="Arial"/>
              </a:defRPr>
            </a:pPr>
            <a:r>
              <a:t>Sống Không Internet?</a:t>
            </a:r>
          </a:p>
        </p:txBody>
      </p:sp>
      <p:sp>
        <p:nvSpPr>
          <p:cNvPr id="4" name="TextBox 3"/>
          <p:cNvSpPr txBox="1"/>
          <p:nvPr/>
        </p:nvSpPr>
        <p:spPr>
          <a:xfrm>
            <a:off x="457200" y="1097280"/>
            <a:ext cx="4114800" cy="3657600"/>
          </a:xfrm>
          <a:prstGeom prst="rect">
            <a:avLst/>
          </a:prstGeom>
          <a:noFill/>
        </p:spPr>
        <p:txBody>
          <a:bodyPr wrap="square">
            <a:spAutoFit/>
          </a:bodyPr>
          <a:lstStyle/>
          <a:p/>
          <a:p>
            <a:pPr>
              <a:spcAft>
                <a:spcPts val="200"/>
              </a:spcAft>
              <a:defRPr b="1" sz="2200">
                <a:solidFill>
                  <a:srgbClr val="3A664D"/>
                </a:solidFill>
                <a:latin typeface="Arial"/>
              </a:defRPr>
            </a:pPr>
            <a:r>
              <a:t>📱 Mất kết nối</a:t>
            </a:r>
          </a:p>
          <a:p>
            <a:pPr lvl="1">
              <a:spcBef>
                <a:spcPts val="0"/>
              </a:spcBef>
              <a:spcAft>
                <a:spcPts val="800"/>
              </a:spcAft>
              <a:defRPr sz="1800">
                <a:latin typeface="Arial"/>
              </a:defRPr>
            </a:pPr>
            <a:r>
              <a:t>Không mạng xã hội, email.</a:t>
            </a:r>
          </a:p>
          <a:p>
            <a:pPr>
              <a:spcAft>
                <a:spcPts val="200"/>
              </a:spcAft>
              <a:defRPr b="1" sz="2200">
                <a:solidFill>
                  <a:srgbClr val="3A664D"/>
                </a:solidFill>
                <a:latin typeface="Arial"/>
              </a:defRPr>
            </a:pPr>
            <a:r>
              <a:t>💻 Đóng băng hoạt động</a:t>
            </a:r>
          </a:p>
          <a:p>
            <a:pPr lvl="1">
              <a:spcBef>
                <a:spcPts val="0"/>
              </a:spcBef>
              <a:spcAft>
                <a:spcPts val="800"/>
              </a:spcAft>
              <a:defRPr sz="1800">
                <a:latin typeface="Arial"/>
              </a:defRPr>
            </a:pPr>
            <a:r>
              <a:t>Học tập, công việc, giải trí gián đoạn.</a:t>
            </a:r>
          </a:p>
        </p:txBody>
      </p:sp>
      <p:pic>
        <p:nvPicPr>
          <p:cNvPr id="5" name="Picture 4" descr="slide_4.png"/>
          <p:cNvPicPr>
            <a:picLocks noChangeAspect="1"/>
          </p:cNvPicPr>
          <p:nvPr/>
        </p:nvPicPr>
        <p:blipFill>
          <a:blip r:embed="rId3"/>
          <a:stretch>
            <a:fillRect/>
          </a:stretch>
        </p:blipFill>
        <p:spPr>
          <a:xfrm>
            <a:off x="5029200" y="1371600"/>
            <a:ext cx="3918857" cy="2743200"/>
          </a:xfrm>
          <a:prstGeom prst="rect">
            <a:avLst/>
          </a:prstGeom>
        </p:spPr>
      </p:pic>
      <p:pic>
        <p:nvPicPr>
          <p:cNvPr id="6" name="slide_4.wav">
            <a:hlinkClick r:id="" action="ppaction://media"/>
          </p:cNvPr>
          <p:cNvPicPr>
            <a:picLocks noChangeAspect="1"/>
          </p:cNvPicPr>
          <p:nvPr>
            <a:videoFile r:link="rId6"/>
            <p:extLst>
              <p:ext uri="{DAA4B4D4-6D71-4841-9C94-3DE7FCFB9230}">
                <p14:media xmlns:p14="http://schemas.microsoft.com/office/powerpoint/2010/main" r:embed="rId5"/>
              </p:ext>
            </p:extLst>
          </p:nvPr>
        </p:nvPicPr>
        <p:blipFill>
          <a:blip r:embed="rId7"/>
          <a:stretch>
            <a:fillRect/>
          </a:stretch>
        </p:blipFill>
        <p:spPr>
          <a:xfrm>
            <a:off x="9144000" y="0"/>
            <a:ext cx="457200" cy="457200"/>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